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8" r:id="rId11"/>
    <p:sldId id="266" r:id="rId12"/>
    <p:sldId id="264" r:id="rId13"/>
    <p:sldId id="267" r:id="rId14"/>
    <p:sldId id="269" r:id="rId15"/>
    <p:sldId id="270" r:id="rId16"/>
    <p:sldId id="271" r:id="rId17"/>
    <p:sldId id="272" r:id="rId18"/>
    <p:sldId id="274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93" autoAdjust="0"/>
  </p:normalViewPr>
  <p:slideViewPr>
    <p:cSldViewPr>
      <p:cViewPr varScale="1">
        <p:scale>
          <a:sx n="122" d="100"/>
          <a:sy n="122" d="100"/>
        </p:scale>
        <p:origin x="-43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98376-5D2A-4661-AAF6-4D78C7E223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08B7926-E2D8-4D99-B8DA-297AC789CEF8}">
      <dgm:prSet phldrT="[Tekst]"/>
      <dgm:spPr/>
      <dgm:t>
        <a:bodyPr/>
        <a:lstStyle/>
        <a:p>
          <a:r>
            <a:rPr lang="hr-HR" dirty="0" smtClean="0"/>
            <a:t>Padaline koje nastaju u oblacima</a:t>
          </a:r>
          <a:endParaRPr lang="hr-HR" dirty="0"/>
        </a:p>
      </dgm:t>
    </dgm:pt>
    <dgm:pt modelId="{991F22C5-4CAE-4FEB-8D8E-6C8C382AB259}" type="parTrans" cxnId="{421571ED-A916-4E71-BBF4-5053FDD7E955}">
      <dgm:prSet/>
      <dgm:spPr/>
      <dgm:t>
        <a:bodyPr/>
        <a:lstStyle/>
        <a:p>
          <a:endParaRPr lang="hr-HR"/>
        </a:p>
      </dgm:t>
    </dgm:pt>
    <dgm:pt modelId="{96798854-F7B9-41CE-A923-6D9C4FA61FE5}" type="sibTrans" cxnId="{421571ED-A916-4E71-BBF4-5053FDD7E955}">
      <dgm:prSet/>
      <dgm:spPr/>
      <dgm:t>
        <a:bodyPr/>
        <a:lstStyle/>
        <a:p>
          <a:endParaRPr lang="hr-HR"/>
        </a:p>
      </dgm:t>
    </dgm:pt>
    <dgm:pt modelId="{B4F7589A-DBA6-414E-AAF5-327F5F0C14AC}">
      <dgm:prSet phldrT="[Tekst]"/>
      <dgm:spPr/>
      <dgm:t>
        <a:bodyPr/>
        <a:lstStyle/>
        <a:p>
          <a:r>
            <a:rPr lang="hr-HR" dirty="0" smtClean="0"/>
            <a:t>Kiša</a:t>
          </a:r>
          <a:endParaRPr lang="hr-HR" dirty="0"/>
        </a:p>
      </dgm:t>
    </dgm:pt>
    <dgm:pt modelId="{F075B525-24FA-4235-885D-5187D51051DF}" type="parTrans" cxnId="{D10241B5-C02C-4F08-A468-46BDBD188C13}">
      <dgm:prSet/>
      <dgm:spPr/>
      <dgm:t>
        <a:bodyPr/>
        <a:lstStyle/>
        <a:p>
          <a:endParaRPr lang="hr-HR"/>
        </a:p>
      </dgm:t>
    </dgm:pt>
    <dgm:pt modelId="{BF105D99-F600-495D-A97A-921ABD09FDE7}" type="sibTrans" cxnId="{D10241B5-C02C-4F08-A468-46BDBD188C13}">
      <dgm:prSet/>
      <dgm:spPr/>
      <dgm:t>
        <a:bodyPr/>
        <a:lstStyle/>
        <a:p>
          <a:endParaRPr lang="hr-HR"/>
        </a:p>
      </dgm:t>
    </dgm:pt>
    <dgm:pt modelId="{4F4E9DCF-4663-4590-8494-D548DF926378}">
      <dgm:prSet phldrT="[Tekst]"/>
      <dgm:spPr/>
      <dgm:t>
        <a:bodyPr/>
        <a:lstStyle/>
        <a:p>
          <a:r>
            <a:rPr lang="hr-HR" dirty="0" smtClean="0"/>
            <a:t>Tuča</a:t>
          </a:r>
          <a:endParaRPr lang="hr-HR" dirty="0"/>
        </a:p>
      </dgm:t>
    </dgm:pt>
    <dgm:pt modelId="{E3CBE791-62B0-468D-AA22-D5721D72EAE7}" type="parTrans" cxnId="{1261A7EA-06C9-42B3-A5BE-9FB5E2260960}">
      <dgm:prSet/>
      <dgm:spPr/>
      <dgm:t>
        <a:bodyPr/>
        <a:lstStyle/>
        <a:p>
          <a:endParaRPr lang="hr-HR"/>
        </a:p>
      </dgm:t>
    </dgm:pt>
    <dgm:pt modelId="{195393BD-959F-4A89-936D-87D798C7B273}" type="sibTrans" cxnId="{1261A7EA-06C9-42B3-A5BE-9FB5E2260960}">
      <dgm:prSet/>
      <dgm:spPr/>
      <dgm:t>
        <a:bodyPr/>
        <a:lstStyle/>
        <a:p>
          <a:endParaRPr lang="hr-HR"/>
        </a:p>
      </dgm:t>
    </dgm:pt>
    <dgm:pt modelId="{FC67CA5B-F652-45F4-B708-F9668C030469}">
      <dgm:prSet phldrT="[Tekst]"/>
      <dgm:spPr/>
      <dgm:t>
        <a:bodyPr/>
        <a:lstStyle/>
        <a:p>
          <a:r>
            <a:rPr lang="hr-HR" dirty="0" smtClean="0"/>
            <a:t>Padaline koje nastaju pri Zemljinoj površini </a:t>
          </a:r>
          <a:endParaRPr lang="hr-HR" dirty="0"/>
        </a:p>
      </dgm:t>
    </dgm:pt>
    <dgm:pt modelId="{ECFC109F-E147-46DB-961D-514B31BF40D8}" type="parTrans" cxnId="{D541F698-2B40-4F7D-BAC3-2D7969ED19F8}">
      <dgm:prSet/>
      <dgm:spPr/>
      <dgm:t>
        <a:bodyPr/>
        <a:lstStyle/>
        <a:p>
          <a:endParaRPr lang="hr-HR"/>
        </a:p>
      </dgm:t>
    </dgm:pt>
    <dgm:pt modelId="{4743FB8B-BC3E-4123-AE25-D7F6111250D5}" type="sibTrans" cxnId="{D541F698-2B40-4F7D-BAC3-2D7969ED19F8}">
      <dgm:prSet/>
      <dgm:spPr/>
      <dgm:t>
        <a:bodyPr/>
        <a:lstStyle/>
        <a:p>
          <a:endParaRPr lang="hr-HR"/>
        </a:p>
      </dgm:t>
    </dgm:pt>
    <dgm:pt modelId="{DB8693F3-83B3-4994-B4A8-F9B5D78D3973}">
      <dgm:prSet phldrT="[Tekst]"/>
      <dgm:spPr/>
      <dgm:t>
        <a:bodyPr/>
        <a:lstStyle/>
        <a:p>
          <a:r>
            <a:rPr lang="hr-HR" dirty="0" smtClean="0"/>
            <a:t>Rosa</a:t>
          </a:r>
          <a:endParaRPr lang="hr-HR" dirty="0"/>
        </a:p>
      </dgm:t>
    </dgm:pt>
    <dgm:pt modelId="{63636B51-746E-4538-965E-703ED6922DD2}" type="parTrans" cxnId="{A8D6C0C4-E4D4-4988-95BB-5BAFCEE88C32}">
      <dgm:prSet/>
      <dgm:spPr/>
      <dgm:t>
        <a:bodyPr/>
        <a:lstStyle/>
        <a:p>
          <a:endParaRPr lang="hr-HR"/>
        </a:p>
      </dgm:t>
    </dgm:pt>
    <dgm:pt modelId="{FDC04ADA-1CE2-42E6-B26D-5A4677853FE3}" type="sibTrans" cxnId="{A8D6C0C4-E4D4-4988-95BB-5BAFCEE88C32}">
      <dgm:prSet/>
      <dgm:spPr/>
      <dgm:t>
        <a:bodyPr/>
        <a:lstStyle/>
        <a:p>
          <a:endParaRPr lang="hr-HR"/>
        </a:p>
      </dgm:t>
    </dgm:pt>
    <dgm:pt modelId="{B29F0862-5172-465D-AA2B-C3F38F8539CE}">
      <dgm:prSet phldrT="[Tekst]"/>
      <dgm:spPr/>
      <dgm:t>
        <a:bodyPr/>
        <a:lstStyle/>
        <a:p>
          <a:r>
            <a:rPr lang="hr-HR" dirty="0" smtClean="0"/>
            <a:t>Mraz</a:t>
          </a:r>
          <a:endParaRPr lang="hr-HR" dirty="0"/>
        </a:p>
      </dgm:t>
    </dgm:pt>
    <dgm:pt modelId="{BB015BF5-CBB4-4E1B-9384-819EB87F3ED1}" type="parTrans" cxnId="{2B7486FB-8121-4756-8A45-441DFA83C6F0}">
      <dgm:prSet/>
      <dgm:spPr/>
      <dgm:t>
        <a:bodyPr/>
        <a:lstStyle/>
        <a:p>
          <a:endParaRPr lang="hr-HR"/>
        </a:p>
      </dgm:t>
    </dgm:pt>
    <dgm:pt modelId="{94B17C65-68DB-434E-8182-52E4675149D8}" type="sibTrans" cxnId="{2B7486FB-8121-4756-8A45-441DFA83C6F0}">
      <dgm:prSet/>
      <dgm:spPr/>
      <dgm:t>
        <a:bodyPr/>
        <a:lstStyle/>
        <a:p>
          <a:endParaRPr lang="hr-HR"/>
        </a:p>
      </dgm:t>
    </dgm:pt>
    <dgm:pt modelId="{250786BE-BDED-4F9B-ABB3-052AD036466A}">
      <dgm:prSet phldrT="[Tekst]"/>
      <dgm:spPr/>
      <dgm:t>
        <a:bodyPr/>
        <a:lstStyle/>
        <a:p>
          <a:r>
            <a:rPr lang="hr-HR" dirty="0" smtClean="0"/>
            <a:t>Snijeg</a:t>
          </a:r>
          <a:endParaRPr lang="hr-HR" dirty="0"/>
        </a:p>
      </dgm:t>
    </dgm:pt>
    <dgm:pt modelId="{4C3A63A2-48CD-414A-B400-8D69BCFFAD5B}" type="parTrans" cxnId="{20930B61-DFF0-4E56-8A73-E2176A8C729B}">
      <dgm:prSet/>
      <dgm:spPr/>
      <dgm:t>
        <a:bodyPr/>
        <a:lstStyle/>
        <a:p>
          <a:endParaRPr lang="hr-HR"/>
        </a:p>
      </dgm:t>
    </dgm:pt>
    <dgm:pt modelId="{99823D8B-E939-45C1-BEE6-906B042922B1}" type="sibTrans" cxnId="{20930B61-DFF0-4E56-8A73-E2176A8C729B}">
      <dgm:prSet/>
      <dgm:spPr/>
      <dgm:t>
        <a:bodyPr/>
        <a:lstStyle/>
        <a:p>
          <a:endParaRPr lang="hr-HR"/>
        </a:p>
      </dgm:t>
    </dgm:pt>
    <dgm:pt modelId="{A8503902-013F-4FE0-8992-845CAF36111C}">
      <dgm:prSet phldrT="[Tekst]"/>
      <dgm:spPr/>
      <dgm:t>
        <a:bodyPr/>
        <a:lstStyle/>
        <a:p>
          <a:r>
            <a:rPr lang="hr-HR" dirty="0" smtClean="0"/>
            <a:t>Inje</a:t>
          </a:r>
          <a:endParaRPr lang="hr-HR" dirty="0"/>
        </a:p>
      </dgm:t>
    </dgm:pt>
    <dgm:pt modelId="{5B3615C0-6450-431C-BC1F-CA9997CA69F6}" type="parTrans" cxnId="{EC6AE5D7-4F45-4BBB-AAC5-AEC41DE3C03B}">
      <dgm:prSet/>
      <dgm:spPr/>
      <dgm:t>
        <a:bodyPr/>
        <a:lstStyle/>
        <a:p>
          <a:endParaRPr lang="hr-HR"/>
        </a:p>
      </dgm:t>
    </dgm:pt>
    <dgm:pt modelId="{A833AC09-A72F-4DC3-BBBC-596FC37B5AB8}" type="sibTrans" cxnId="{EC6AE5D7-4F45-4BBB-AAC5-AEC41DE3C03B}">
      <dgm:prSet/>
      <dgm:spPr/>
      <dgm:t>
        <a:bodyPr/>
        <a:lstStyle/>
        <a:p>
          <a:endParaRPr lang="hr-HR"/>
        </a:p>
      </dgm:t>
    </dgm:pt>
    <dgm:pt modelId="{026919FC-2531-4DEF-B35B-2D0C66D878AF}" type="pres">
      <dgm:prSet presAssocID="{02498376-5D2A-4661-AAF6-4D78C7E223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C2B18D-0295-479B-B982-676EF6877A7C}" type="pres">
      <dgm:prSet presAssocID="{408B7926-E2D8-4D99-B8DA-297AC789CEF8}" presName="composite" presStyleCnt="0"/>
      <dgm:spPr/>
    </dgm:pt>
    <dgm:pt modelId="{A9CAD851-D9D1-4C5A-8744-F27589D802BB}" type="pres">
      <dgm:prSet presAssocID="{408B7926-E2D8-4D99-B8DA-297AC789CEF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58B12A-867C-45A3-B76E-BD7271228B37}" type="pres">
      <dgm:prSet presAssocID="{408B7926-E2D8-4D99-B8DA-297AC789CEF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62CF89-3D1F-42DE-B89D-461DD3E110CA}" type="pres">
      <dgm:prSet presAssocID="{96798854-F7B9-41CE-A923-6D9C4FA61FE5}" presName="space" presStyleCnt="0"/>
      <dgm:spPr/>
    </dgm:pt>
    <dgm:pt modelId="{306FA2FB-087E-4C1D-9541-0E82D6DF9386}" type="pres">
      <dgm:prSet presAssocID="{FC67CA5B-F652-45F4-B708-F9668C030469}" presName="composite" presStyleCnt="0"/>
      <dgm:spPr/>
    </dgm:pt>
    <dgm:pt modelId="{A4A6E899-6F5C-41CB-9E44-29BE9F8FE2F5}" type="pres">
      <dgm:prSet presAssocID="{FC67CA5B-F652-45F4-B708-F9668C0304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802FB7-B972-4DB9-9242-DF4207AC5F8B}" type="pres">
      <dgm:prSet presAssocID="{FC67CA5B-F652-45F4-B708-F9668C0304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261A7EA-06C9-42B3-A5BE-9FB5E2260960}" srcId="{408B7926-E2D8-4D99-B8DA-297AC789CEF8}" destId="{4F4E9DCF-4663-4590-8494-D548DF926378}" srcOrd="2" destOrd="0" parTransId="{E3CBE791-62B0-468D-AA22-D5721D72EAE7}" sibTransId="{195393BD-959F-4A89-936D-87D798C7B273}"/>
    <dgm:cxn modelId="{BBA7BB13-E031-4E3B-81C1-8CD8EC633E55}" type="presOf" srcId="{4F4E9DCF-4663-4590-8494-D548DF926378}" destId="{8958B12A-867C-45A3-B76E-BD7271228B37}" srcOrd="0" destOrd="2" presId="urn:microsoft.com/office/officeart/2005/8/layout/hList1"/>
    <dgm:cxn modelId="{46407275-104F-47CF-8F1C-42579ED9C653}" type="presOf" srcId="{B29F0862-5172-465D-AA2B-C3F38F8539CE}" destId="{C8802FB7-B972-4DB9-9242-DF4207AC5F8B}" srcOrd="0" destOrd="1" presId="urn:microsoft.com/office/officeart/2005/8/layout/hList1"/>
    <dgm:cxn modelId="{D541F698-2B40-4F7D-BAC3-2D7969ED19F8}" srcId="{02498376-5D2A-4661-AAF6-4D78C7E223C3}" destId="{FC67CA5B-F652-45F4-B708-F9668C030469}" srcOrd="1" destOrd="0" parTransId="{ECFC109F-E147-46DB-961D-514B31BF40D8}" sibTransId="{4743FB8B-BC3E-4123-AE25-D7F6111250D5}"/>
    <dgm:cxn modelId="{E8249CF0-300F-4D68-BE31-46E48AD3B0C2}" type="presOf" srcId="{250786BE-BDED-4F9B-ABB3-052AD036466A}" destId="{8958B12A-867C-45A3-B76E-BD7271228B37}" srcOrd="0" destOrd="1" presId="urn:microsoft.com/office/officeart/2005/8/layout/hList1"/>
    <dgm:cxn modelId="{76087AF5-B4D8-4ED4-A85D-9B74A86FBC4B}" type="presOf" srcId="{B4F7589A-DBA6-414E-AAF5-327F5F0C14AC}" destId="{8958B12A-867C-45A3-B76E-BD7271228B37}" srcOrd="0" destOrd="0" presId="urn:microsoft.com/office/officeart/2005/8/layout/hList1"/>
    <dgm:cxn modelId="{2B7486FB-8121-4756-8A45-441DFA83C6F0}" srcId="{FC67CA5B-F652-45F4-B708-F9668C030469}" destId="{B29F0862-5172-465D-AA2B-C3F38F8539CE}" srcOrd="1" destOrd="0" parTransId="{BB015BF5-CBB4-4E1B-9384-819EB87F3ED1}" sibTransId="{94B17C65-68DB-434E-8182-52E4675149D8}"/>
    <dgm:cxn modelId="{DC128A5C-2F09-48BB-8EF8-A4646D39AE1A}" type="presOf" srcId="{DB8693F3-83B3-4994-B4A8-F9B5D78D3973}" destId="{C8802FB7-B972-4DB9-9242-DF4207AC5F8B}" srcOrd="0" destOrd="0" presId="urn:microsoft.com/office/officeart/2005/8/layout/hList1"/>
    <dgm:cxn modelId="{C097F937-3C08-4229-9C80-CB6BC6660D52}" type="presOf" srcId="{FC67CA5B-F652-45F4-B708-F9668C030469}" destId="{A4A6E899-6F5C-41CB-9E44-29BE9F8FE2F5}" srcOrd="0" destOrd="0" presId="urn:microsoft.com/office/officeart/2005/8/layout/hList1"/>
    <dgm:cxn modelId="{D10241B5-C02C-4F08-A468-46BDBD188C13}" srcId="{408B7926-E2D8-4D99-B8DA-297AC789CEF8}" destId="{B4F7589A-DBA6-414E-AAF5-327F5F0C14AC}" srcOrd="0" destOrd="0" parTransId="{F075B525-24FA-4235-885D-5187D51051DF}" sibTransId="{BF105D99-F600-495D-A97A-921ABD09FDE7}"/>
    <dgm:cxn modelId="{B774CB12-2CFB-4DAD-B6FB-8B99DB62225F}" type="presOf" srcId="{A8503902-013F-4FE0-8992-845CAF36111C}" destId="{C8802FB7-B972-4DB9-9242-DF4207AC5F8B}" srcOrd="0" destOrd="2" presId="urn:microsoft.com/office/officeart/2005/8/layout/hList1"/>
    <dgm:cxn modelId="{A8D6C0C4-E4D4-4988-95BB-5BAFCEE88C32}" srcId="{FC67CA5B-F652-45F4-B708-F9668C030469}" destId="{DB8693F3-83B3-4994-B4A8-F9B5D78D3973}" srcOrd="0" destOrd="0" parTransId="{63636B51-746E-4538-965E-703ED6922DD2}" sibTransId="{FDC04ADA-1CE2-42E6-B26D-5A4677853FE3}"/>
    <dgm:cxn modelId="{C46526A3-897B-42B0-A653-B094F1BC79A4}" type="presOf" srcId="{408B7926-E2D8-4D99-B8DA-297AC789CEF8}" destId="{A9CAD851-D9D1-4C5A-8744-F27589D802BB}" srcOrd="0" destOrd="0" presId="urn:microsoft.com/office/officeart/2005/8/layout/hList1"/>
    <dgm:cxn modelId="{EC6AE5D7-4F45-4BBB-AAC5-AEC41DE3C03B}" srcId="{FC67CA5B-F652-45F4-B708-F9668C030469}" destId="{A8503902-013F-4FE0-8992-845CAF36111C}" srcOrd="2" destOrd="0" parTransId="{5B3615C0-6450-431C-BC1F-CA9997CA69F6}" sibTransId="{A833AC09-A72F-4DC3-BBBC-596FC37B5AB8}"/>
    <dgm:cxn modelId="{421571ED-A916-4E71-BBF4-5053FDD7E955}" srcId="{02498376-5D2A-4661-AAF6-4D78C7E223C3}" destId="{408B7926-E2D8-4D99-B8DA-297AC789CEF8}" srcOrd="0" destOrd="0" parTransId="{991F22C5-4CAE-4FEB-8D8E-6C8C382AB259}" sibTransId="{96798854-F7B9-41CE-A923-6D9C4FA61FE5}"/>
    <dgm:cxn modelId="{20930B61-DFF0-4E56-8A73-E2176A8C729B}" srcId="{408B7926-E2D8-4D99-B8DA-297AC789CEF8}" destId="{250786BE-BDED-4F9B-ABB3-052AD036466A}" srcOrd="1" destOrd="0" parTransId="{4C3A63A2-48CD-414A-B400-8D69BCFFAD5B}" sibTransId="{99823D8B-E939-45C1-BEE6-906B042922B1}"/>
    <dgm:cxn modelId="{2C5C7FB2-3FE6-4B16-8CA8-8FEB41A41515}" type="presOf" srcId="{02498376-5D2A-4661-AAF6-4D78C7E223C3}" destId="{026919FC-2531-4DEF-B35B-2D0C66D878AF}" srcOrd="0" destOrd="0" presId="urn:microsoft.com/office/officeart/2005/8/layout/hList1"/>
    <dgm:cxn modelId="{BE9764E9-7F5B-437D-A6A5-80A97660E860}" type="presParOf" srcId="{026919FC-2531-4DEF-B35B-2D0C66D878AF}" destId="{D0C2B18D-0295-479B-B982-676EF6877A7C}" srcOrd="0" destOrd="0" presId="urn:microsoft.com/office/officeart/2005/8/layout/hList1"/>
    <dgm:cxn modelId="{5099364B-D8A0-4B38-AB94-9AB70D4A7652}" type="presParOf" srcId="{D0C2B18D-0295-479B-B982-676EF6877A7C}" destId="{A9CAD851-D9D1-4C5A-8744-F27589D802BB}" srcOrd="0" destOrd="0" presId="urn:microsoft.com/office/officeart/2005/8/layout/hList1"/>
    <dgm:cxn modelId="{C28E5DDD-3E75-4D95-B241-D65A6A8722F4}" type="presParOf" srcId="{D0C2B18D-0295-479B-B982-676EF6877A7C}" destId="{8958B12A-867C-45A3-B76E-BD7271228B37}" srcOrd="1" destOrd="0" presId="urn:microsoft.com/office/officeart/2005/8/layout/hList1"/>
    <dgm:cxn modelId="{E7E4EA82-BE48-4593-A801-11E11B9F8554}" type="presParOf" srcId="{026919FC-2531-4DEF-B35B-2D0C66D878AF}" destId="{A062CF89-3D1F-42DE-B89D-461DD3E110CA}" srcOrd="1" destOrd="0" presId="urn:microsoft.com/office/officeart/2005/8/layout/hList1"/>
    <dgm:cxn modelId="{8D05F2D9-6AA7-427E-AC14-2A996492F3B5}" type="presParOf" srcId="{026919FC-2531-4DEF-B35B-2D0C66D878AF}" destId="{306FA2FB-087E-4C1D-9541-0E82D6DF9386}" srcOrd="2" destOrd="0" presId="urn:microsoft.com/office/officeart/2005/8/layout/hList1"/>
    <dgm:cxn modelId="{065F54E5-9CFE-49C3-8344-60196B7D0DE6}" type="presParOf" srcId="{306FA2FB-087E-4C1D-9541-0E82D6DF9386}" destId="{A4A6E899-6F5C-41CB-9E44-29BE9F8FE2F5}" srcOrd="0" destOrd="0" presId="urn:microsoft.com/office/officeart/2005/8/layout/hList1"/>
    <dgm:cxn modelId="{F59E6354-E7D3-439E-B1CF-4843EE2FC8E4}" type="presParOf" srcId="{306FA2FB-087E-4C1D-9541-0E82D6DF9386}" destId="{C8802FB7-B972-4DB9-9242-DF4207AC5F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AD851-D9D1-4C5A-8744-F27589D802BB}">
      <dsp:nvSpPr>
        <dsp:cNvPr id="0" name=""/>
        <dsp:cNvSpPr/>
      </dsp:nvSpPr>
      <dsp:spPr>
        <a:xfrm>
          <a:off x="40" y="11805"/>
          <a:ext cx="3845569" cy="113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Padaline koje nastaju u oblacima</a:t>
          </a:r>
          <a:endParaRPr lang="hr-HR" sz="3100" kern="1200" dirty="0"/>
        </a:p>
      </dsp:txBody>
      <dsp:txXfrm>
        <a:off x="40" y="11805"/>
        <a:ext cx="3845569" cy="1134835"/>
      </dsp:txXfrm>
    </dsp:sp>
    <dsp:sp modelId="{8958B12A-867C-45A3-B76E-BD7271228B37}">
      <dsp:nvSpPr>
        <dsp:cNvPr id="0" name=""/>
        <dsp:cNvSpPr/>
      </dsp:nvSpPr>
      <dsp:spPr>
        <a:xfrm>
          <a:off x="40" y="1146641"/>
          <a:ext cx="3845569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Kiša</a:t>
          </a:r>
          <a:endParaRPr lang="hr-H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Snijeg</a:t>
          </a:r>
          <a:endParaRPr lang="hr-H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Tuča</a:t>
          </a:r>
          <a:endParaRPr lang="hr-HR" sz="3100" kern="1200" dirty="0"/>
        </a:p>
      </dsp:txBody>
      <dsp:txXfrm>
        <a:off x="40" y="1146641"/>
        <a:ext cx="3845569" cy="1872090"/>
      </dsp:txXfrm>
    </dsp:sp>
    <dsp:sp modelId="{A4A6E899-6F5C-41CB-9E44-29BE9F8FE2F5}">
      <dsp:nvSpPr>
        <dsp:cNvPr id="0" name=""/>
        <dsp:cNvSpPr/>
      </dsp:nvSpPr>
      <dsp:spPr>
        <a:xfrm>
          <a:off x="4383989" y="11805"/>
          <a:ext cx="3845569" cy="1134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Padaline koje nastaju pri Zemljinoj površini </a:t>
          </a:r>
          <a:endParaRPr lang="hr-HR" sz="3100" kern="1200" dirty="0"/>
        </a:p>
      </dsp:txBody>
      <dsp:txXfrm>
        <a:off x="4383989" y="11805"/>
        <a:ext cx="3845569" cy="1134835"/>
      </dsp:txXfrm>
    </dsp:sp>
    <dsp:sp modelId="{C8802FB7-B972-4DB9-9242-DF4207AC5F8B}">
      <dsp:nvSpPr>
        <dsp:cNvPr id="0" name=""/>
        <dsp:cNvSpPr/>
      </dsp:nvSpPr>
      <dsp:spPr>
        <a:xfrm>
          <a:off x="4383989" y="1146641"/>
          <a:ext cx="3845569" cy="1872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Rosa</a:t>
          </a:r>
          <a:endParaRPr lang="hr-H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Mraz</a:t>
          </a:r>
          <a:endParaRPr lang="hr-H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100" kern="1200" dirty="0" smtClean="0"/>
            <a:t>Inje</a:t>
          </a:r>
          <a:endParaRPr lang="hr-HR" sz="3100" kern="1200" dirty="0"/>
        </a:p>
      </dsp:txBody>
      <dsp:txXfrm>
        <a:off x="4383989" y="1146641"/>
        <a:ext cx="3845569" cy="187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8CAB-4BCB-4141-BE96-54E0D51B1D5B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30E9-73D4-487A-AE33-D98F788453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6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d611dd3-8763-4532-bb46-4056c70f76c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vremenske-pojav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vrijeme.net/meteo-pojave/zanimljivosti-o-snijegu-clanak-7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esmicezadjecu.com/uradi-sam/napravi-svoju-rosu-i-mraz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g5Qw96fLOVI" TargetMode="External"/><Relationship Id="rId4" Type="http://schemas.openxmlformats.org/officeDocument/2006/relationships/hyperlink" Target="http://www.zanimljivosti.com.hr/priroda/10-kako-nastaje-rosa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teo-info.hr/meteorologija/iako-nastaje-pri-tlu-i-mraz-je-oborin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Caamom_2N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MmgcZoTS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BrJ8oynU6nw" TargetMode="External"/><Relationship Id="rId4" Type="http://schemas.openxmlformats.org/officeDocument/2006/relationships/hyperlink" Target="https://science.howstuffworks.com/nature/climate-weather/atmospheric/weather6.ht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ek.hr/e-kako/znanost/kako-nasataje-tuc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klimatoloski-elementi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linalasve.info/2019/05/kako-je-nastao-ciklon-koji-je-izazvao-poplave-u-bosni-i-hercegovini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everin.hr/vijesti/analiza-dhmz-a-poplava-u-zadru-i-okolici-11-rujna-2017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https://www.e-sfera.hr/dodatni-digitalni-sadrzaji/6d611dd3-8763-4532-bb46-4056c70f76c4/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278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561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https://www.crometeo.hr/vremenske-pojave/</a:t>
            </a:r>
            <a:endParaRPr lang="hr-HR" dirty="0" smtClean="0"/>
          </a:p>
          <a:p>
            <a:r>
              <a:rPr lang="hr-HR" dirty="0" smtClean="0"/>
              <a:t>Zanimljivosti o snijegu: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http://www.vrijeme.net/meteo-pojave/zanimljivosti-o-snijegu-clanak-7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809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http://www.pjesmicezadjecu.com/uradi-sam/napravi-svoju-rosu-i-mraz.html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http://www.zanimljivosti.com.hr/priroda/10-kako-nastaje-rosa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hlinkClick r:id="rId5"/>
              </a:rPr>
              <a:t>https://www.youtube.com/watch?v=g5Qw96fLOVI</a:t>
            </a:r>
            <a:r>
              <a:rPr lang="hr-HR" dirty="0" smtClean="0"/>
              <a:t> </a:t>
            </a:r>
            <a:r>
              <a:rPr lang="hr-HR" dirty="0" err="1" smtClean="0"/>
              <a:t>Dew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morning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051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 mraz je oborina: </a:t>
            </a:r>
            <a:r>
              <a:rPr lang="hr-HR" dirty="0" smtClean="0">
                <a:hlinkClick r:id="rId3"/>
              </a:rPr>
              <a:t>http://blog.meteo-info.hr/meteorologija/iako-nastaje-pri-tlu-i-mraz-je-oborina/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What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frost</a:t>
            </a:r>
            <a:r>
              <a:rPr lang="hr-HR" baseline="0" dirty="0" smtClean="0"/>
              <a:t>? </a:t>
            </a:r>
            <a:r>
              <a:rPr lang="hr-HR" dirty="0" smtClean="0">
                <a:hlinkClick r:id="rId4"/>
              </a:rPr>
              <a:t>https://www.youtube.com/watch?v=qCaamom_2NY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3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531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Cloud at Home - Cool Science Experiment!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hlinkClick r:id="rId3"/>
              </a:rPr>
              <a:t>https://www.youtube.com/watch?v=MtMmgcZoTSA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4"/>
              </a:rPr>
              <a:t>https://science.howstuffworks.com/nature/climate-weather/atmospheric/weather6.htm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Kako nastaju pahulje snijega? </a:t>
            </a:r>
            <a:r>
              <a:rPr lang="hr-HR" dirty="0" smtClean="0">
                <a:hlinkClick r:id="rId5"/>
              </a:rPr>
              <a:t>https://www.youtube.com/watch?v=BrJ8oynU6nw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352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nastaje tuča? </a:t>
            </a:r>
            <a:r>
              <a:rPr lang="hr-HR" dirty="0" smtClean="0">
                <a:hlinkClick r:id="rId3"/>
              </a:rPr>
              <a:t>https://geek.hr/e-kako/znanost/kako-nasataje-tuca/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7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https://www.crometeo.hr/klimatoloski-elementi/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872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je nastala ciklona koja je uzrokovala</a:t>
            </a:r>
            <a:r>
              <a:rPr lang="hr-HR" baseline="0" dirty="0" smtClean="0"/>
              <a:t> poplave u BiH: </a:t>
            </a:r>
            <a:r>
              <a:rPr lang="hr-HR" dirty="0" smtClean="0">
                <a:hlinkClick r:id="rId3"/>
              </a:rPr>
              <a:t>https://dolinalasve.info/2019/05/kako-je-nastao-ciklon-koji-je-izazvao-poplave-u-bosni-i-hercegovini/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 DHMZ-a: Poplava u Zadru i okolici 11. rujna 2017.</a:t>
            </a:r>
          </a:p>
          <a:p>
            <a:r>
              <a:rPr lang="hr-HR" dirty="0" smtClean="0">
                <a:hlinkClick r:id="rId4"/>
              </a:rPr>
              <a:t>https://www.neverin.hr/vijesti/analiza-dhmz-a-poplava-u-zadru-i-okolici-11-rujna-2017/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630E9-73D4-487A-AE33-D98F7884534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22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Vrste </a:t>
            </a:r>
            <a:r>
              <a:rPr lang="hr-HR" dirty="0"/>
              <a:t>padalina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Zeleno obojite naziv padalina nastalih pri tlu, a plavo naziv padalina nastalih iz oblaka:</a:t>
            </a:r>
          </a:p>
          <a:p>
            <a:r>
              <a:rPr lang="hr-HR" dirty="0" smtClean="0"/>
              <a:t>Kiša</a:t>
            </a:r>
          </a:p>
          <a:p>
            <a:r>
              <a:rPr lang="hr-HR" dirty="0" smtClean="0"/>
              <a:t>Rosa</a:t>
            </a:r>
          </a:p>
          <a:p>
            <a:r>
              <a:rPr lang="hr-HR" dirty="0" smtClean="0"/>
              <a:t>Snijeg</a:t>
            </a:r>
          </a:p>
          <a:p>
            <a:r>
              <a:rPr lang="hr-HR" dirty="0" smtClean="0"/>
              <a:t>Tuča </a:t>
            </a:r>
          </a:p>
          <a:p>
            <a:r>
              <a:rPr lang="hr-HR" dirty="0" smtClean="0"/>
              <a:t>Mraz</a:t>
            </a:r>
          </a:p>
          <a:p>
            <a:r>
              <a:rPr lang="hr-HR" dirty="0" smtClean="0"/>
              <a:t>Inje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7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978896" cy="303098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O kojoj vrsti padaline se radi?</a:t>
            </a:r>
          </a:p>
          <a:p>
            <a:r>
              <a:rPr lang="hr-HR" dirty="0" smtClean="0"/>
              <a:t>Nastaje zbog noćnog ohlađivanja tla, a time i najnižeg sloja zraka</a:t>
            </a:r>
          </a:p>
          <a:p>
            <a:r>
              <a:rPr lang="hr-HR" dirty="0" smtClean="0"/>
              <a:t>Vodena para </a:t>
            </a:r>
            <a:r>
              <a:rPr lang="hr-HR" dirty="0" smtClean="0">
                <a:sym typeface="Wingdings" panose="05000000000000000000" pitchFamily="2" charset="2"/>
              </a:rPr>
              <a:t>kondenzira se u kapljice vode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Nakupljaju se na tlu, bilju i predmetima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Isparava nakon izlaska Sunca</a:t>
            </a:r>
            <a:endParaRPr lang="hr-HR" dirty="0"/>
          </a:p>
        </p:txBody>
      </p:sp>
      <p:pic>
        <p:nvPicPr>
          <p:cNvPr id="4" name="Picture 4" descr="C:\Users\Svjetlana\AppData\Local\Microsoft\Windows\Temporary Internet Files\Content.IE5\MGU0FVWB\MP900423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804" y="1519962"/>
            <a:ext cx="3074660" cy="307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72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610744" cy="3030985"/>
          </a:xfrm>
        </p:spPr>
        <p:txBody>
          <a:bodyPr/>
          <a:lstStyle/>
          <a:p>
            <a:r>
              <a:rPr lang="hr-HR" dirty="0" smtClean="0"/>
              <a:t>Kolika mora biti temperatura tla i površina uz tlo da bi nastala padalina na slici?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539" y="1484784"/>
            <a:ext cx="4509265" cy="31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4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546848" cy="3030985"/>
          </a:xfrm>
        </p:spPr>
        <p:txBody>
          <a:bodyPr/>
          <a:lstStyle/>
          <a:p>
            <a:r>
              <a:rPr lang="hr-HR" dirty="0" smtClean="0"/>
              <a:t>Kako nastaje padalina na slici?</a:t>
            </a:r>
            <a:endParaRPr lang="hr-HR" dirty="0"/>
          </a:p>
        </p:txBody>
      </p:sp>
      <p:pic>
        <p:nvPicPr>
          <p:cNvPr id="4" name="Picture 8" descr="C:\Users\Svjetlana\AppData\Local\Microsoft\Windows\Temporary Internet Files\Content.IE5\MGU0FVWB\MP9004252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268" y="1089452"/>
            <a:ext cx="2856804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39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030985"/>
          </a:xfrm>
        </p:spPr>
        <p:txBody>
          <a:bodyPr/>
          <a:lstStyle/>
          <a:p>
            <a:r>
              <a:rPr lang="hr-HR" dirty="0" smtClean="0"/>
              <a:t>Pomoću slike opišite nastanak padalina.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517" y="1476983"/>
            <a:ext cx="4343955" cy="32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Kako nastaju padaline u ekvatorskim područjima?</a:t>
            </a:r>
          </a:p>
          <a:p>
            <a:r>
              <a:rPr lang="hr-HR" dirty="0" smtClean="0"/>
              <a:t>Kakav je zrak uz površinu Zemlje?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0468" y="1275606"/>
            <a:ext cx="4397276" cy="3109838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939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Opišite nastanak padalina prikazan na slici.</a:t>
            </a:r>
          </a:p>
          <a:p>
            <a:r>
              <a:rPr lang="hr-HR" dirty="0" smtClean="0"/>
              <a:t>Označite znakom + padine koje primaju obilne padaline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63637"/>
            <a:ext cx="4496569" cy="3211835"/>
          </a:xfrm>
          <a:prstGeom prst="rect">
            <a:avLst/>
          </a:prstGeom>
        </p:spPr>
      </p:pic>
      <p:sp>
        <p:nvSpPr>
          <p:cNvPr id="5" name="Križ 4"/>
          <p:cNvSpPr/>
          <p:nvPr/>
        </p:nvSpPr>
        <p:spPr>
          <a:xfrm>
            <a:off x="5724128" y="2330574"/>
            <a:ext cx="504056" cy="482352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70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4571" cy="3030985"/>
          </a:xfrm>
        </p:spPr>
        <p:txBody>
          <a:bodyPr/>
          <a:lstStyle/>
          <a:p>
            <a:r>
              <a:rPr lang="hr-HR" dirty="0"/>
              <a:t>Opišite nastanak padalina prikazan na slici.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t="2456"/>
          <a:stretch/>
        </p:blipFill>
        <p:spPr>
          <a:xfrm>
            <a:off x="4281771" y="1563638"/>
            <a:ext cx="4862229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9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Vrste padalina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100559"/>
              </p:ext>
            </p:extLst>
          </p:nvPr>
        </p:nvGraphicFramePr>
        <p:xfrm>
          <a:off x="457200" y="1563688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Rosa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978896" cy="303098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Nastaje zbog noćnog ohlađivanja tla, a time i najnižeg sloja zraka</a:t>
            </a:r>
          </a:p>
          <a:p>
            <a:r>
              <a:rPr lang="hr-HR" dirty="0" smtClean="0"/>
              <a:t>Vodena para </a:t>
            </a:r>
            <a:r>
              <a:rPr lang="hr-HR" dirty="0" smtClean="0">
                <a:sym typeface="Wingdings" panose="05000000000000000000" pitchFamily="2" charset="2"/>
              </a:rPr>
              <a:t>kondenzira se u kapljice vode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Nakupljaju se na tlu, bilju i predmetima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Isparava nakon izlaska Sunca</a:t>
            </a:r>
            <a:endParaRPr lang="hr-HR" dirty="0"/>
          </a:p>
        </p:txBody>
      </p:sp>
      <p:pic>
        <p:nvPicPr>
          <p:cNvPr id="4" name="Picture 4" descr="C:\Users\Svjetlana\AppData\Local\Microsoft\Windows\Temporary Internet Files\Content.IE5\MGU0FVWB\MP900423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804" y="1519962"/>
            <a:ext cx="3074660" cy="307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6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Mraz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538736" cy="3030985"/>
          </a:xfrm>
        </p:spPr>
        <p:txBody>
          <a:bodyPr>
            <a:normAutofit/>
          </a:bodyPr>
          <a:lstStyle/>
          <a:p>
            <a:r>
              <a:rPr lang="hr-HR" dirty="0" smtClean="0"/>
              <a:t>Tlo i </a:t>
            </a:r>
            <a:r>
              <a:rPr lang="hr-HR" dirty="0" err="1" smtClean="0"/>
              <a:t>i</a:t>
            </a:r>
            <a:r>
              <a:rPr lang="hr-HR" dirty="0" smtClean="0"/>
              <a:t> površine uz tlo &lt;0°C </a:t>
            </a:r>
            <a:r>
              <a:rPr lang="hr-HR" dirty="0" smtClean="0">
                <a:sym typeface="Wingdings" panose="05000000000000000000" pitchFamily="2" charset="2"/>
              </a:rPr>
              <a:t> vodena para prelazi izravno u kruto stanje (sitne </a:t>
            </a:r>
            <a:r>
              <a:rPr lang="hr-HR" dirty="0" err="1" smtClean="0">
                <a:sym typeface="Wingdings" panose="05000000000000000000" pitchFamily="2" charset="2"/>
              </a:rPr>
              <a:t>kristaliće</a:t>
            </a:r>
            <a:r>
              <a:rPr lang="hr-HR" dirty="0" smtClean="0">
                <a:sym typeface="Wingdings" panose="05000000000000000000" pitchFamily="2" charset="2"/>
              </a:rPr>
              <a:t> leda)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539" y="1484784"/>
            <a:ext cx="4509265" cy="31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1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Inje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873028" cy="3030985"/>
          </a:xfrm>
        </p:spPr>
        <p:txBody>
          <a:bodyPr/>
          <a:lstStyle/>
          <a:p>
            <a:r>
              <a:rPr lang="hr-HR" dirty="0" smtClean="0"/>
              <a:t>Nakupine igličastih </a:t>
            </a:r>
            <a:r>
              <a:rPr lang="hr-HR" dirty="0" err="1" smtClean="0"/>
              <a:t>kristalića</a:t>
            </a:r>
            <a:r>
              <a:rPr lang="hr-HR" dirty="0" smtClean="0"/>
              <a:t> leda</a:t>
            </a:r>
          </a:p>
          <a:p>
            <a:r>
              <a:rPr lang="hr-HR" dirty="0" smtClean="0"/>
              <a:t>Nastaje iz magle</a:t>
            </a:r>
            <a:endParaRPr lang="hr-HR" dirty="0"/>
          </a:p>
        </p:txBody>
      </p:sp>
      <p:pic>
        <p:nvPicPr>
          <p:cNvPr id="4" name="Picture 8" descr="C:\Users\Svjetlana\AppData\Local\Microsoft\Windows\Temporary Internet Files\Content.IE5\MGU0FVWB\MP9004252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268" y="1089452"/>
            <a:ext cx="2856804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44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Nastanak padalina iz oblaka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030985"/>
          </a:xfrm>
        </p:spPr>
        <p:txBody>
          <a:bodyPr/>
          <a:lstStyle/>
          <a:p>
            <a:r>
              <a:rPr lang="hr-HR" dirty="0"/>
              <a:t>padaline iz oblaka nastaju kao posljedica </a:t>
            </a:r>
            <a:r>
              <a:rPr lang="hr-HR" b="1" dirty="0"/>
              <a:t>izdizanja i hlađenja vlažnog zraka</a:t>
            </a:r>
            <a:r>
              <a:rPr lang="hr-HR" dirty="0"/>
              <a:t>, a uzroci su različiti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517" y="1476983"/>
            <a:ext cx="4343955" cy="32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6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Nastanak padalina iz oblaka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1) Ekvatorska područja </a:t>
            </a:r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izdizanje zraka od zagrijane podloge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6398" y="1484784"/>
            <a:ext cx="4397276" cy="31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5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Nastanak padalina iz oblaka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0309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2) Izdizanje toplog zraka uz reljefnu prepreku</a:t>
            </a:r>
          </a:p>
          <a:p>
            <a:r>
              <a:rPr lang="hr-HR" dirty="0" smtClean="0"/>
              <a:t>Padine izložene toplim i vlažnim strujanjima primaju obilne padaline</a:t>
            </a:r>
          </a:p>
          <a:p>
            <a:r>
              <a:rPr lang="hr-HR" dirty="0" smtClean="0"/>
              <a:t>Padine u zavjetrini primaju manje padalina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04206"/>
            <a:ext cx="4496569" cy="32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6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Nastanak padalina iz oblaka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4571" cy="3030985"/>
          </a:xfrm>
        </p:spPr>
        <p:txBody>
          <a:bodyPr/>
          <a:lstStyle/>
          <a:p>
            <a:r>
              <a:rPr lang="hr-HR" b="1" dirty="0" smtClean="0"/>
              <a:t>3) Susret toplog i hladnog zraka </a:t>
            </a:r>
            <a:r>
              <a:rPr lang="hr-HR" b="1" dirty="0" smtClean="0">
                <a:sym typeface="Wingdings" panose="05000000000000000000" pitchFamily="2" charset="2"/>
              </a:rPr>
              <a:t> </a:t>
            </a:r>
            <a:r>
              <a:rPr lang="hr-HR" b="1" dirty="0" smtClean="0"/>
              <a:t>topli zrak se izdiže iznad hladnog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t="2456"/>
          <a:stretch/>
        </p:blipFill>
        <p:spPr>
          <a:xfrm>
            <a:off x="4281771" y="1563638"/>
            <a:ext cx="4862229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0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423</Words>
  <Application>Microsoft Office PowerPoint</Application>
  <PresentationFormat>On-screen Show (16:9)</PresentationFormat>
  <Paragraphs>89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Vrste padalina</vt:lpstr>
      <vt:lpstr>Vrste padalina</vt:lpstr>
      <vt:lpstr>Rosa</vt:lpstr>
      <vt:lpstr>Mraz</vt:lpstr>
      <vt:lpstr>Inje</vt:lpstr>
      <vt:lpstr>Nastanak padalina iz oblaka</vt:lpstr>
      <vt:lpstr>Nastanak padalina iz oblaka</vt:lpstr>
      <vt:lpstr>Nastanak padalina iz oblaka</vt:lpstr>
      <vt:lpstr>Nastanak padalina iz oblaka</vt:lpstr>
      <vt:lpstr>Ponavljanje</vt:lpstr>
      <vt:lpstr>Ponavljanje</vt:lpstr>
      <vt:lpstr>Ponavljanje</vt:lpstr>
      <vt:lpstr>Ponavljanje</vt:lpstr>
      <vt:lpstr>Ponavljanje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23</cp:revision>
  <dcterms:created xsi:type="dcterms:W3CDTF">2019-03-27T12:00:31Z</dcterms:created>
  <dcterms:modified xsi:type="dcterms:W3CDTF">2019-09-19T12:51:03Z</dcterms:modified>
</cp:coreProperties>
</file>